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5" r:id="rId4"/>
    <p:sldId id="266" r:id="rId5"/>
    <p:sldId id="267" r:id="rId6"/>
    <p:sldId id="268" r:id="rId7"/>
    <p:sldId id="269" r:id="rId8"/>
    <p:sldId id="270" r:id="rId9"/>
    <p:sldId id="27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10/6/2018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10/6/2018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10/6/2018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10/6/2018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10/6/2018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Colonization" TargetMode="External"/><Relationship Id="rId2" Type="http://schemas.openxmlformats.org/officeDocument/2006/relationships/hyperlink" Target="https://en.wikipedia.org/wiki/Literature" TargetMode="External"/><Relationship Id="rId1" Type="http://schemas.openxmlformats.org/officeDocument/2006/relationships/slideLayout" Target="../slideLayouts/slideLayout2.xml"/><Relationship Id="rId6" Type="http://schemas.openxmlformats.org/officeDocument/2006/relationships/hyperlink" Target="https://en.wikipedia.org/wiki/Racialism_(Racial_categorization)" TargetMode="External"/><Relationship Id="rId5" Type="http://schemas.openxmlformats.org/officeDocument/2006/relationships/hyperlink" Target="https://en.wikipedia.org/wiki/Decolonization" TargetMode="External"/><Relationship Id="rId4" Type="http://schemas.openxmlformats.org/officeDocument/2006/relationships/hyperlink" Target="https://en.wikipedia.org/wiki/Postcoloni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91887"/>
            <a:ext cx="10820400" cy="796834"/>
          </a:xfrm>
        </p:spPr>
        <p:txBody>
          <a:bodyPr/>
          <a:lstStyle/>
          <a:p>
            <a:pPr algn="ctr" rtl="0"/>
            <a:r>
              <a:rPr lang="en-US" dirty="0" smtClean="0"/>
              <a:t>Postcolonial </a:t>
            </a:r>
            <a:r>
              <a:rPr lang="en-US" dirty="0" smtClean="0"/>
              <a:t>literature1</a:t>
            </a:r>
            <a:endParaRPr lang="ar-IQ" dirty="0"/>
          </a:p>
        </p:txBody>
      </p:sp>
      <p:sp>
        <p:nvSpPr>
          <p:cNvPr id="3" name="Content Placeholder 2"/>
          <p:cNvSpPr>
            <a:spLocks noGrp="1"/>
          </p:cNvSpPr>
          <p:nvPr>
            <p:ph idx="1"/>
          </p:nvPr>
        </p:nvSpPr>
        <p:spPr>
          <a:xfrm>
            <a:off x="509451" y="1188722"/>
            <a:ext cx="10996749" cy="5029964"/>
          </a:xfrm>
        </p:spPr>
        <p:txBody>
          <a:bodyPr>
            <a:normAutofit lnSpcReduction="10000"/>
          </a:bodyPr>
          <a:lstStyle/>
          <a:p>
            <a:pPr algn="just" rtl="0"/>
            <a:r>
              <a:rPr lang="en-US" b="1" dirty="0"/>
              <a:t>Postcolonial literature</a:t>
            </a:r>
            <a:r>
              <a:rPr lang="en-US" dirty="0"/>
              <a:t> is the </a:t>
            </a:r>
            <a:r>
              <a:rPr lang="en-US" dirty="0">
                <a:hlinkClick r:id="rId2" tooltip="Literature"/>
              </a:rPr>
              <a:t>literature</a:t>
            </a:r>
            <a:r>
              <a:rPr lang="en-US" dirty="0"/>
              <a:t> by people from formerly </a:t>
            </a:r>
            <a:r>
              <a:rPr lang="en-US" dirty="0">
                <a:hlinkClick r:id="rId3" tooltip="Colonization"/>
              </a:rPr>
              <a:t>colonized</a:t>
            </a:r>
            <a:r>
              <a:rPr lang="en-US" dirty="0"/>
              <a:t> </a:t>
            </a:r>
            <a:r>
              <a:rPr lang="en-US" dirty="0" smtClean="0"/>
              <a:t>countries. </a:t>
            </a:r>
            <a:r>
              <a:rPr lang="en-US" dirty="0" smtClean="0">
                <a:hlinkClick r:id="rId4" tooltip="Postcolonial"/>
              </a:rPr>
              <a:t>Postcolonial</a:t>
            </a:r>
            <a:r>
              <a:rPr lang="en-US" dirty="0" smtClean="0"/>
              <a:t> </a:t>
            </a:r>
            <a:r>
              <a:rPr lang="en-US" dirty="0"/>
              <a:t>literature often addresses the problems and consequences of the </a:t>
            </a:r>
            <a:r>
              <a:rPr lang="en-US" dirty="0">
                <a:hlinkClick r:id="rId5" tooltip="Decolonization"/>
              </a:rPr>
              <a:t>decolonization</a:t>
            </a:r>
            <a:r>
              <a:rPr lang="en-US" dirty="0"/>
              <a:t> of a country, especially questions relating to the political and cultural independence of formerly subjugated people, and themes such as </a:t>
            </a:r>
            <a:r>
              <a:rPr lang="en-US" dirty="0">
                <a:hlinkClick r:id="rId6" tooltip="Racialism (Racial categorization)"/>
              </a:rPr>
              <a:t>racialism</a:t>
            </a:r>
            <a:r>
              <a:rPr lang="en-US" dirty="0"/>
              <a:t> and </a:t>
            </a:r>
            <a:r>
              <a:rPr lang="en-US" dirty="0" smtClean="0"/>
              <a:t>colonialism.</a:t>
            </a:r>
          </a:p>
          <a:p>
            <a:pPr algn="just" rtl="0"/>
            <a:r>
              <a:rPr lang="en-US" dirty="0">
                <a:solidFill>
                  <a:srgbClr val="FF0000"/>
                </a:solidFill>
              </a:rPr>
              <a:t>Postcolonial feminist </a:t>
            </a:r>
            <a:r>
              <a:rPr lang="en-US" dirty="0" smtClean="0">
                <a:solidFill>
                  <a:srgbClr val="FF0000"/>
                </a:solidFill>
              </a:rPr>
              <a:t>literature</a:t>
            </a:r>
            <a:r>
              <a:rPr lang="en-US" dirty="0" smtClean="0"/>
              <a:t>:</a:t>
            </a:r>
          </a:p>
          <a:p>
            <a:pPr algn="just" rtl="0"/>
            <a:r>
              <a:rPr lang="en-US" dirty="0" smtClean="0"/>
              <a:t>Postcolonial </a:t>
            </a:r>
            <a:r>
              <a:rPr lang="en-US" dirty="0"/>
              <a:t>feminism emerged as a response to the Eurocentric focus of feminism. It accounts for the way that racism and the long-lasting political, economic, and cultural effects of colonialism affect non-white, non-Western women in the postcolonial </a:t>
            </a:r>
            <a:r>
              <a:rPr lang="en-US" dirty="0" smtClean="0"/>
              <a:t>world</a:t>
            </a:r>
          </a:p>
          <a:p>
            <a:pPr algn="just" rtl="0"/>
            <a:r>
              <a:rPr lang="en-US" dirty="0"/>
              <a:t> is a form of feminism that developed as a response to feminism focusing solely on the experiences of women in Western cultures</a:t>
            </a:r>
            <a:r>
              <a:rPr lang="en-US" dirty="0" smtClean="0"/>
              <a:t>.</a:t>
            </a:r>
          </a:p>
          <a:p>
            <a:pPr algn="just" rtl="0"/>
            <a:r>
              <a:rPr lang="en-US" dirty="0"/>
              <a:t>Postcolonial feminism originated in the 1980s as a critique of feminist theorists in developed countries pointing out the universalizing tendencies of mainstream feminist ideas and argues that women living in non-Western countries are misrepresented</a:t>
            </a:r>
            <a:r>
              <a:rPr lang="en-US" dirty="0" smtClean="0"/>
              <a:t>.</a:t>
            </a:r>
            <a:endParaRPr lang="ar-IQ" dirty="0"/>
          </a:p>
        </p:txBody>
      </p:sp>
    </p:spTree>
    <p:extLst>
      <p:ext uri="{BB962C8B-B14F-4D97-AF65-F5344CB8AC3E}">
        <p14:creationId xmlns:p14="http://schemas.microsoft.com/office/powerpoint/2010/main" val="42907865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35131"/>
            <a:ext cx="10957560" cy="940526"/>
          </a:xfrm>
        </p:spPr>
        <p:txBody>
          <a:bodyPr/>
          <a:lstStyle/>
          <a:p>
            <a:pPr algn="ctr" rtl="0"/>
            <a:r>
              <a:rPr lang="en-US" dirty="0"/>
              <a:t>Postcolonial </a:t>
            </a:r>
            <a:r>
              <a:rPr lang="en-US" dirty="0" smtClean="0"/>
              <a:t>literature </a:t>
            </a:r>
            <a:r>
              <a:rPr lang="en-US" dirty="0" smtClean="0"/>
              <a:t>2</a:t>
            </a:r>
            <a:endParaRPr lang="ar-IQ" dirty="0"/>
          </a:p>
        </p:txBody>
      </p:sp>
      <p:sp>
        <p:nvSpPr>
          <p:cNvPr id="3" name="Content Placeholder 2"/>
          <p:cNvSpPr>
            <a:spLocks noGrp="1"/>
          </p:cNvSpPr>
          <p:nvPr>
            <p:ph idx="1"/>
          </p:nvPr>
        </p:nvSpPr>
        <p:spPr>
          <a:xfrm>
            <a:off x="339634" y="1280160"/>
            <a:ext cx="11166566" cy="4938525"/>
          </a:xfrm>
        </p:spPr>
        <p:txBody>
          <a:bodyPr/>
          <a:lstStyle/>
          <a:p>
            <a:pPr algn="just" rtl="0"/>
            <a:r>
              <a:rPr lang="en-US" dirty="0"/>
              <a:t>The subject of gender is an important part in the study of postcolonial societies. Post-colonial societies are the battlefields for the struggle for identity after the culmination of the imperialistic colonial </a:t>
            </a:r>
            <a:r>
              <a:rPr lang="en-US" dirty="0" smtClean="0"/>
              <a:t>institution</a:t>
            </a:r>
          </a:p>
          <a:p>
            <a:pPr algn="just" rtl="0"/>
            <a:r>
              <a:rPr lang="en-US" dirty="0"/>
              <a:t> interconnectedness of gender and culture and how identity informs the course of gender roles</a:t>
            </a:r>
            <a:r>
              <a:rPr lang="en-US" dirty="0" smtClean="0"/>
              <a:t>. </a:t>
            </a:r>
            <a:r>
              <a:rPr lang="en-US" dirty="0"/>
              <a:t>T</a:t>
            </a:r>
            <a:r>
              <a:rPr lang="en-US" dirty="0" smtClean="0"/>
              <a:t>he </a:t>
            </a:r>
            <a:r>
              <a:rPr lang="en-US" dirty="0"/>
              <a:t>drastic shift of gender roles was first recorded with the inception of colonialism in Africa as women began to reclaim a voice in society by moving from the domestic space to the public workforce and thus </a:t>
            </a:r>
            <a:r>
              <a:rPr lang="en-US" dirty="0" smtClean="0"/>
              <a:t>defied (challenged) </a:t>
            </a:r>
            <a:r>
              <a:rPr lang="en-US" dirty="0"/>
              <a:t>cultural norms. However the issue of identity is engraved with a violent and chaotic process in the wake of the double consciousness that haunts the postcolonial societies. </a:t>
            </a:r>
            <a:endParaRPr lang="en-US" dirty="0" smtClean="0"/>
          </a:p>
          <a:p>
            <a:pPr algn="just" rtl="0"/>
            <a:r>
              <a:rPr lang="en-US" dirty="0"/>
              <a:t>how women are doubly oppressed by both patriarchy and an imperialist </a:t>
            </a:r>
            <a:r>
              <a:rPr lang="en-US" dirty="0" smtClean="0"/>
              <a:t>hegemony (dominance) </a:t>
            </a:r>
            <a:r>
              <a:rPr lang="en-US" dirty="0"/>
              <a:t>and how Western feminist ideals impart a false awareness in the woman’s quest for identity in postcolonial society</a:t>
            </a:r>
            <a:endParaRPr lang="ar-IQ" dirty="0"/>
          </a:p>
        </p:txBody>
      </p:sp>
    </p:spTree>
    <p:extLst>
      <p:ext uri="{BB962C8B-B14F-4D97-AF65-F5344CB8AC3E}">
        <p14:creationId xmlns:p14="http://schemas.microsoft.com/office/powerpoint/2010/main" val="3559159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8011"/>
            <a:ext cx="10820400" cy="757646"/>
          </a:xfrm>
        </p:spPr>
        <p:txBody>
          <a:bodyPr/>
          <a:lstStyle/>
          <a:p>
            <a:pPr algn="ctr" rtl="0"/>
            <a:r>
              <a:rPr lang="en-US" dirty="0"/>
              <a:t>Postcolonial </a:t>
            </a:r>
            <a:r>
              <a:rPr lang="en-US" dirty="0" smtClean="0"/>
              <a:t>literature </a:t>
            </a:r>
            <a:r>
              <a:rPr lang="en-US" dirty="0" smtClean="0"/>
              <a:t>3</a:t>
            </a:r>
            <a:endParaRPr lang="ar-IQ" dirty="0"/>
          </a:p>
        </p:txBody>
      </p:sp>
      <p:sp>
        <p:nvSpPr>
          <p:cNvPr id="3" name="Content Placeholder 2"/>
          <p:cNvSpPr>
            <a:spLocks noGrp="1"/>
          </p:cNvSpPr>
          <p:nvPr>
            <p:ph idx="1"/>
          </p:nvPr>
        </p:nvSpPr>
        <p:spPr>
          <a:xfrm>
            <a:off x="522514" y="1175657"/>
            <a:ext cx="10983686" cy="5043029"/>
          </a:xfrm>
        </p:spPr>
        <p:txBody>
          <a:bodyPr>
            <a:normAutofit fontScale="92500" lnSpcReduction="20000"/>
          </a:bodyPr>
          <a:lstStyle/>
          <a:p>
            <a:pPr algn="just" rtl="0"/>
            <a:r>
              <a:rPr lang="en-US" dirty="0"/>
              <a:t> As a former </a:t>
            </a:r>
            <a:r>
              <a:rPr lang="en-US" dirty="0" smtClean="0"/>
              <a:t>British </a:t>
            </a:r>
            <a:r>
              <a:rPr lang="en-US" dirty="0"/>
              <a:t>colony, Zimbabwe has been subject to cultural invasion through the institution of </a:t>
            </a:r>
            <a:r>
              <a:rPr lang="en-US" dirty="0" smtClean="0"/>
              <a:t>colonialism</a:t>
            </a:r>
            <a:r>
              <a:rPr lang="en-US" dirty="0"/>
              <a:t>. As such, the Zimbabwean society has experienced changes in gendered norms and </a:t>
            </a:r>
            <a:r>
              <a:rPr lang="en-US" dirty="0" smtClean="0"/>
              <a:t>values </a:t>
            </a:r>
            <a:r>
              <a:rPr lang="en-US" dirty="0"/>
              <a:t>proving that as a social construct, gender is subject to change .The effects of colonialism </a:t>
            </a:r>
            <a:r>
              <a:rPr lang="en-US" dirty="0" smtClean="0"/>
              <a:t>and </a:t>
            </a:r>
            <a:r>
              <a:rPr lang="en-US" dirty="0"/>
              <a:t>cultural imperialism have affected society’s life styles and, as a result of this, both women </a:t>
            </a:r>
            <a:r>
              <a:rPr lang="en-US" dirty="0" smtClean="0"/>
              <a:t>and </a:t>
            </a:r>
            <a:r>
              <a:rPr lang="en-US" dirty="0"/>
              <a:t>men have been forced to redefine some important aspects of their identities as well as come </a:t>
            </a:r>
            <a:r>
              <a:rPr lang="en-US" dirty="0" smtClean="0"/>
              <a:t>to </a:t>
            </a:r>
            <a:r>
              <a:rPr lang="en-US" dirty="0"/>
              <a:t>terms with losing some of their traditional gender roles. Given the alienation and double </a:t>
            </a:r>
            <a:r>
              <a:rPr lang="en-US" dirty="0" smtClean="0"/>
              <a:t>consciousness </a:t>
            </a:r>
            <a:r>
              <a:rPr lang="en-US" dirty="0"/>
              <a:t>that distinguish postcolonial societies, this process of  restructuring gender roles is </a:t>
            </a:r>
            <a:r>
              <a:rPr lang="en-US" dirty="0" smtClean="0"/>
              <a:t>often </a:t>
            </a:r>
            <a:r>
              <a:rPr lang="en-US" dirty="0"/>
              <a:t>mingled with false consciousness. In their </a:t>
            </a:r>
            <a:r>
              <a:rPr lang="en-US" dirty="0" err="1"/>
              <a:t>postcoloniality</a:t>
            </a:r>
            <a:r>
              <a:rPr lang="en-US" dirty="0"/>
              <a:t>, the colonized are still under the </a:t>
            </a:r>
            <a:r>
              <a:rPr lang="en-US" dirty="0" smtClean="0"/>
              <a:t>miasma </a:t>
            </a:r>
            <a:r>
              <a:rPr lang="en-US" dirty="0"/>
              <a:t>of Western imperialist culture and therefore have limited access to their culture such that </a:t>
            </a:r>
            <a:r>
              <a:rPr lang="en-US" dirty="0" smtClean="0"/>
              <a:t>this </a:t>
            </a:r>
            <a:r>
              <a:rPr lang="en-US" dirty="0"/>
              <a:t>process is marked by both psychological and physical violence</a:t>
            </a:r>
            <a:r>
              <a:rPr lang="en-US" dirty="0" smtClean="0"/>
              <a:t>.</a:t>
            </a:r>
          </a:p>
          <a:p>
            <a:pPr algn="just" rtl="0"/>
            <a:r>
              <a:rPr lang="en-US" dirty="0"/>
              <a:t>with the </a:t>
            </a:r>
            <a:r>
              <a:rPr lang="en-US" dirty="0" smtClean="0"/>
              <a:t>advent (coming) </a:t>
            </a:r>
            <a:r>
              <a:rPr lang="en-US" dirty="0"/>
              <a:t>of colonialism and cultural imperialism, there was a drastic shuffle on </a:t>
            </a:r>
            <a:r>
              <a:rPr lang="en-US" dirty="0" smtClean="0"/>
              <a:t>the </a:t>
            </a:r>
            <a:r>
              <a:rPr lang="en-US" dirty="0"/>
              <a:t>African traditional system which had to come to terms with the dominance and intrusion of a </a:t>
            </a:r>
            <a:r>
              <a:rPr lang="en-US" dirty="0" smtClean="0"/>
              <a:t>new </a:t>
            </a:r>
            <a:r>
              <a:rPr lang="en-US" dirty="0"/>
              <a:t>social setting. The colonizers were able to control and impose their Western knowledge </a:t>
            </a:r>
            <a:r>
              <a:rPr lang="en-US" dirty="0" smtClean="0"/>
              <a:t>systems </a:t>
            </a:r>
            <a:r>
              <a:rPr lang="en-US" dirty="0"/>
              <a:t>and culture on the Africans such that their perceptions of the world became the </a:t>
            </a:r>
            <a:r>
              <a:rPr lang="en-US" dirty="0" smtClean="0"/>
              <a:t>enacted cultural </a:t>
            </a:r>
            <a:r>
              <a:rPr lang="en-US" dirty="0"/>
              <a:t>norms. Through such a development, it can be established how gender roles are created </a:t>
            </a:r>
            <a:r>
              <a:rPr lang="en-US" dirty="0" smtClean="0"/>
              <a:t>upon </a:t>
            </a:r>
            <a:r>
              <a:rPr lang="en-US" dirty="0"/>
              <a:t>the notion that where two comparable entities exist, the stronger entity becomes the </a:t>
            </a:r>
            <a:r>
              <a:rPr lang="en-US" dirty="0" smtClean="0"/>
              <a:t>dominator </a:t>
            </a:r>
            <a:r>
              <a:rPr lang="en-US" dirty="0"/>
              <a:t>and the weaker becomes the dominated. Consequently, the men who were once the </a:t>
            </a:r>
            <a:r>
              <a:rPr lang="en-US" dirty="0" smtClean="0"/>
              <a:t>symbol </a:t>
            </a:r>
            <a:r>
              <a:rPr lang="en-US" dirty="0"/>
              <a:t>of African authority were reduced to laborers and slaves of the colonialists.</a:t>
            </a:r>
            <a:endParaRPr lang="ar-IQ" dirty="0"/>
          </a:p>
        </p:txBody>
      </p:sp>
    </p:spTree>
    <p:extLst>
      <p:ext uri="{BB962C8B-B14F-4D97-AF65-F5344CB8AC3E}">
        <p14:creationId xmlns:p14="http://schemas.microsoft.com/office/powerpoint/2010/main" val="17615819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66" y="352697"/>
            <a:ext cx="10931434" cy="901337"/>
          </a:xfrm>
        </p:spPr>
        <p:txBody>
          <a:bodyPr>
            <a:normAutofit/>
          </a:bodyPr>
          <a:lstStyle/>
          <a:p>
            <a:pPr algn="ctr"/>
            <a:r>
              <a:rPr lang="en-US" sz="3200" dirty="0" smtClean="0"/>
              <a:t>Tsitsi </a:t>
            </a:r>
            <a:r>
              <a:rPr lang="en-US" sz="3200" dirty="0" err="1" smtClean="0"/>
              <a:t>dangarembaga’s</a:t>
            </a:r>
            <a:r>
              <a:rPr lang="en-US" sz="3200" dirty="0" smtClean="0"/>
              <a:t> Nervous Conditions </a:t>
            </a:r>
            <a:r>
              <a:rPr lang="en-US" sz="3200" dirty="0" smtClean="0"/>
              <a:t>4</a:t>
            </a:r>
            <a:endParaRPr lang="ar-IQ" sz="3200" dirty="0"/>
          </a:p>
        </p:txBody>
      </p:sp>
      <p:sp>
        <p:nvSpPr>
          <p:cNvPr id="3" name="Content Placeholder 2"/>
          <p:cNvSpPr>
            <a:spLocks noGrp="1"/>
          </p:cNvSpPr>
          <p:nvPr>
            <p:ph idx="1"/>
          </p:nvPr>
        </p:nvSpPr>
        <p:spPr>
          <a:xfrm>
            <a:off x="574766" y="1449978"/>
            <a:ext cx="10931434" cy="4768708"/>
          </a:xfrm>
        </p:spPr>
        <p:txBody>
          <a:bodyPr>
            <a:normAutofit/>
          </a:bodyPr>
          <a:lstStyle/>
          <a:p>
            <a:pPr algn="just" rtl="0"/>
            <a:r>
              <a:rPr lang="en-US" dirty="0"/>
              <a:t>Post independent Zimbabwe still carried the legacy of colonialism and as society attempted to </a:t>
            </a:r>
            <a:r>
              <a:rPr lang="en-US" dirty="0" smtClean="0"/>
              <a:t>reconcile </a:t>
            </a:r>
            <a:r>
              <a:rPr lang="en-US" dirty="0"/>
              <a:t>with their traditional culture and restore the values that had been in existence in the </a:t>
            </a:r>
            <a:r>
              <a:rPr lang="en-US" dirty="0" smtClean="0"/>
              <a:t>period </a:t>
            </a:r>
            <a:r>
              <a:rPr lang="en-US" dirty="0"/>
              <a:t>before colonialism, gender roles continued to take on different turns. Cultural norms had </a:t>
            </a:r>
            <a:r>
              <a:rPr lang="en-US" dirty="0" smtClean="0"/>
              <a:t>been </a:t>
            </a:r>
            <a:r>
              <a:rPr lang="en-US" dirty="0"/>
              <a:t>modified during the course of the one hundred years –experience of colonization. Men‘s </a:t>
            </a:r>
            <a:r>
              <a:rPr lang="en-US" dirty="0" smtClean="0"/>
              <a:t>societal </a:t>
            </a:r>
            <a:r>
              <a:rPr lang="en-US" dirty="0"/>
              <a:t>status as the stronger and more dominant sex had been contested in the wake of a new </a:t>
            </a:r>
            <a:r>
              <a:rPr lang="en-US" dirty="0" smtClean="0"/>
              <a:t>societal </a:t>
            </a:r>
            <a:r>
              <a:rPr lang="en-US" dirty="0"/>
              <a:t>order.  </a:t>
            </a:r>
          </a:p>
          <a:p>
            <a:pPr algn="just" rtl="0"/>
            <a:r>
              <a:rPr lang="en-US" dirty="0"/>
              <a:t>Having noted that both men and women’s traditional roles were lost with the inception of </a:t>
            </a:r>
            <a:r>
              <a:rPr lang="en-US" dirty="0" smtClean="0"/>
              <a:t>colonialism</a:t>
            </a:r>
            <a:r>
              <a:rPr lang="en-US" dirty="0"/>
              <a:t>, it can be noted that women on the other hand began to move from the traditional </a:t>
            </a:r>
            <a:r>
              <a:rPr lang="en-US" dirty="0" smtClean="0"/>
              <a:t>private </a:t>
            </a:r>
            <a:r>
              <a:rPr lang="en-US" dirty="0"/>
              <a:t>spaces into the public workforce. Women began to challenge phallocentric ideals of </a:t>
            </a:r>
            <a:r>
              <a:rPr lang="en-US" dirty="0" smtClean="0"/>
              <a:t>culture </a:t>
            </a:r>
            <a:r>
              <a:rPr lang="en-US" dirty="0"/>
              <a:t>such that even as men aimed to perpetuate women subjugation through merging Western </a:t>
            </a:r>
            <a:r>
              <a:rPr lang="en-US" dirty="0" smtClean="0"/>
              <a:t>hegemony </a:t>
            </a:r>
            <a:r>
              <a:rPr lang="en-US" dirty="0"/>
              <a:t>and patriarchy, women adopted counter measures to end this subjugation. As a result </a:t>
            </a:r>
            <a:r>
              <a:rPr lang="en-US" dirty="0" smtClean="0"/>
              <a:t>of </a:t>
            </a:r>
            <a:r>
              <a:rPr lang="en-US" dirty="0"/>
              <a:t>the continued war of the sexes, African women </a:t>
            </a:r>
            <a:r>
              <a:rPr lang="en-US" dirty="0" smtClean="0"/>
              <a:t>exclaimed </a:t>
            </a:r>
            <a:r>
              <a:rPr lang="en-US" dirty="0"/>
              <a:t>the entrance of the feminist </a:t>
            </a:r>
            <a:r>
              <a:rPr lang="en-US" dirty="0" smtClean="0"/>
              <a:t>movement </a:t>
            </a:r>
            <a:r>
              <a:rPr lang="en-US" dirty="0"/>
              <a:t>in Africa.</a:t>
            </a:r>
            <a:endParaRPr lang="ar-IQ" dirty="0"/>
          </a:p>
        </p:txBody>
      </p:sp>
    </p:spTree>
    <p:extLst>
      <p:ext uri="{BB962C8B-B14F-4D97-AF65-F5344CB8AC3E}">
        <p14:creationId xmlns:p14="http://schemas.microsoft.com/office/powerpoint/2010/main" val="17092525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7" y="248194"/>
            <a:ext cx="10970623" cy="862149"/>
          </a:xfrm>
        </p:spPr>
        <p:txBody>
          <a:bodyPr/>
          <a:lstStyle/>
          <a:p>
            <a:pPr algn="ctr" rtl="0"/>
            <a:r>
              <a:rPr lang="en-US" sz="3200" dirty="0">
                <a:solidFill>
                  <a:prstClr val="white"/>
                </a:solidFill>
              </a:rPr>
              <a:t>Tsitsi </a:t>
            </a:r>
            <a:r>
              <a:rPr lang="en-US" sz="3200" dirty="0" err="1">
                <a:solidFill>
                  <a:prstClr val="white"/>
                </a:solidFill>
              </a:rPr>
              <a:t>dangarembaga’s</a:t>
            </a:r>
            <a:r>
              <a:rPr lang="en-US" sz="3200" dirty="0">
                <a:solidFill>
                  <a:prstClr val="white"/>
                </a:solidFill>
              </a:rPr>
              <a:t> Nervous </a:t>
            </a:r>
            <a:r>
              <a:rPr lang="en-US" sz="3200" dirty="0" smtClean="0">
                <a:solidFill>
                  <a:prstClr val="white"/>
                </a:solidFill>
              </a:rPr>
              <a:t>Conditions </a:t>
            </a:r>
            <a:r>
              <a:rPr lang="en-US" sz="3200" dirty="0" smtClean="0">
                <a:solidFill>
                  <a:prstClr val="white"/>
                </a:solidFill>
              </a:rPr>
              <a:t>5</a:t>
            </a:r>
            <a:endParaRPr lang="ar-IQ" dirty="0"/>
          </a:p>
        </p:txBody>
      </p:sp>
      <p:sp>
        <p:nvSpPr>
          <p:cNvPr id="3" name="Content Placeholder 2"/>
          <p:cNvSpPr>
            <a:spLocks noGrp="1"/>
          </p:cNvSpPr>
          <p:nvPr>
            <p:ph idx="1"/>
          </p:nvPr>
        </p:nvSpPr>
        <p:spPr>
          <a:xfrm>
            <a:off x="535577" y="1214846"/>
            <a:ext cx="10970623" cy="5003839"/>
          </a:xfrm>
        </p:spPr>
        <p:txBody>
          <a:bodyPr>
            <a:normAutofit/>
          </a:bodyPr>
          <a:lstStyle/>
          <a:p>
            <a:pPr algn="just" rtl="0"/>
            <a:r>
              <a:rPr lang="en-US" dirty="0"/>
              <a:t>The battle of gender roles and identities has come a long way </a:t>
            </a:r>
            <a:r>
              <a:rPr lang="en-US" dirty="0" smtClean="0"/>
              <a:t> </a:t>
            </a:r>
            <a:r>
              <a:rPr lang="en-US" dirty="0"/>
              <a:t>Literature holds the capacity to mirror society.  An </a:t>
            </a:r>
            <a:r>
              <a:rPr lang="en-US" dirty="0" smtClean="0"/>
              <a:t>examination of </a:t>
            </a:r>
            <a:r>
              <a:rPr lang="en-US" dirty="0"/>
              <a:t>the first literary encounter in Zimbabwe exposes how men remain the most dominant figures </a:t>
            </a:r>
            <a:r>
              <a:rPr lang="en-US" dirty="0" smtClean="0"/>
              <a:t>in </a:t>
            </a:r>
            <a:r>
              <a:rPr lang="en-US" dirty="0"/>
              <a:t>the field and how they have perpetuated the marginalization of women in Zimbabwean </a:t>
            </a:r>
            <a:r>
              <a:rPr lang="en-US" dirty="0" smtClean="0"/>
              <a:t>literature</a:t>
            </a:r>
            <a:r>
              <a:rPr lang="en-US" dirty="0"/>
              <a:t>. Zimbabwean women therefore in their narratives challenge traditional phallocentric </a:t>
            </a:r>
            <a:r>
              <a:rPr lang="en-US" dirty="0" smtClean="0"/>
              <a:t>stereotypes </a:t>
            </a:r>
            <a:r>
              <a:rPr lang="en-US" dirty="0"/>
              <a:t>of women by men. However it is imperative to note that postcolonial society is </a:t>
            </a:r>
            <a:r>
              <a:rPr lang="en-US" dirty="0" smtClean="0"/>
              <a:t>haunted </a:t>
            </a:r>
            <a:r>
              <a:rPr lang="en-US" dirty="0"/>
              <a:t>by the fact of double consciousness and the degree to which Western feminist advances </a:t>
            </a:r>
            <a:r>
              <a:rPr lang="en-US" dirty="0" smtClean="0"/>
              <a:t>influenced </a:t>
            </a:r>
            <a:r>
              <a:rPr lang="en-US" dirty="0"/>
              <a:t>women’s movement for emancipation is the resultant cause of the violence and false </a:t>
            </a:r>
            <a:r>
              <a:rPr lang="en-US" dirty="0" smtClean="0"/>
              <a:t>consciousness </a:t>
            </a:r>
            <a:r>
              <a:rPr lang="en-US" dirty="0"/>
              <a:t>that hinder Zimbabwean women’s access to their emancipation. Hence their </a:t>
            </a:r>
            <a:r>
              <a:rPr lang="en-US" dirty="0" smtClean="0"/>
              <a:t>failure </a:t>
            </a:r>
            <a:r>
              <a:rPr lang="en-US" dirty="0"/>
              <a:t>to create a progressive society with complimentary gender roles. </a:t>
            </a:r>
            <a:endParaRPr lang="en-US" dirty="0" smtClean="0"/>
          </a:p>
          <a:p>
            <a:pPr algn="just" rtl="0"/>
            <a:endParaRPr lang="ar-IQ" dirty="0"/>
          </a:p>
        </p:txBody>
      </p:sp>
    </p:spTree>
    <p:extLst>
      <p:ext uri="{BB962C8B-B14F-4D97-AF65-F5344CB8AC3E}">
        <p14:creationId xmlns:p14="http://schemas.microsoft.com/office/powerpoint/2010/main" val="36409539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248195"/>
            <a:ext cx="10983686" cy="914400"/>
          </a:xfrm>
        </p:spPr>
        <p:txBody>
          <a:bodyPr/>
          <a:lstStyle/>
          <a:p>
            <a:pPr algn="just" rtl="0"/>
            <a:r>
              <a:rPr lang="en-US" sz="3200" dirty="0">
                <a:solidFill>
                  <a:prstClr val="white"/>
                </a:solidFill>
              </a:rPr>
              <a:t>Tsitsi </a:t>
            </a:r>
            <a:r>
              <a:rPr lang="en-US" sz="3200" dirty="0" err="1">
                <a:solidFill>
                  <a:prstClr val="white"/>
                </a:solidFill>
              </a:rPr>
              <a:t>dangarembaga’s</a:t>
            </a:r>
            <a:r>
              <a:rPr lang="en-US" sz="3200" dirty="0">
                <a:solidFill>
                  <a:prstClr val="white"/>
                </a:solidFill>
              </a:rPr>
              <a:t> Nervous </a:t>
            </a:r>
            <a:r>
              <a:rPr lang="en-US" sz="3200" dirty="0" smtClean="0">
                <a:solidFill>
                  <a:prstClr val="white"/>
                </a:solidFill>
              </a:rPr>
              <a:t>Conditions 6</a:t>
            </a:r>
            <a:endParaRPr lang="ar-IQ" dirty="0"/>
          </a:p>
        </p:txBody>
      </p:sp>
      <p:sp>
        <p:nvSpPr>
          <p:cNvPr id="3" name="Content Placeholder 2"/>
          <p:cNvSpPr>
            <a:spLocks noGrp="1"/>
          </p:cNvSpPr>
          <p:nvPr>
            <p:ph idx="1"/>
          </p:nvPr>
        </p:nvSpPr>
        <p:spPr>
          <a:xfrm>
            <a:off x="522514" y="1162596"/>
            <a:ext cx="10983686" cy="5056090"/>
          </a:xfrm>
        </p:spPr>
        <p:txBody>
          <a:bodyPr>
            <a:normAutofit/>
          </a:bodyPr>
          <a:lstStyle/>
          <a:p>
            <a:pPr algn="just" rtl="0"/>
            <a:r>
              <a:rPr lang="en-US" dirty="0"/>
              <a:t>Nervous Conditions (1988</a:t>
            </a:r>
            <a:r>
              <a:rPr lang="en-US" dirty="0" smtClean="0"/>
              <a:t>) </a:t>
            </a:r>
            <a:r>
              <a:rPr lang="en-US" dirty="0"/>
              <a:t>in terms of </a:t>
            </a:r>
            <a:r>
              <a:rPr lang="en-US" dirty="0" smtClean="0"/>
              <a:t>the </a:t>
            </a:r>
            <a:r>
              <a:rPr lang="en-US" dirty="0" err="1"/>
              <a:t>intertexual</a:t>
            </a:r>
            <a:r>
              <a:rPr lang="en-US" dirty="0"/>
              <a:t> relation in the depiction of gender roles in postcolonial Zimbabwean society. </a:t>
            </a:r>
          </a:p>
          <a:p>
            <a:pPr algn="just" rtl="0"/>
            <a:r>
              <a:rPr lang="en-US" dirty="0" smtClean="0"/>
              <a:t>The text manages </a:t>
            </a:r>
            <a:r>
              <a:rPr lang="en-US" dirty="0"/>
              <a:t>to capture how postcolonial women are affected by the violence and </a:t>
            </a:r>
            <a:r>
              <a:rPr lang="en-US" dirty="0" smtClean="0"/>
              <a:t>chaos </a:t>
            </a:r>
            <a:r>
              <a:rPr lang="en-US" dirty="0"/>
              <a:t>of their postcolonial status in their plight liberation. Most female critics in Zimbabwe have </a:t>
            </a:r>
            <a:r>
              <a:rPr lang="en-US" dirty="0" smtClean="0"/>
              <a:t>tended </a:t>
            </a:r>
            <a:r>
              <a:rPr lang="en-US" dirty="0"/>
              <a:t>to adopt mainstream feminism in their </a:t>
            </a:r>
            <a:r>
              <a:rPr lang="en-US" dirty="0" smtClean="0"/>
              <a:t>awareness </a:t>
            </a:r>
            <a:r>
              <a:rPr lang="en-US" dirty="0"/>
              <a:t>of women and as a result, it is </a:t>
            </a:r>
            <a:r>
              <a:rPr lang="en-US" dirty="0" smtClean="0"/>
              <a:t>important </a:t>
            </a:r>
            <a:r>
              <a:rPr lang="en-US" dirty="0"/>
              <a:t>to examine the applicability of feminism as a western concept in a culture which is in a </a:t>
            </a:r>
            <a:r>
              <a:rPr lang="en-US" dirty="0" smtClean="0"/>
              <a:t>continuous </a:t>
            </a:r>
            <a:r>
              <a:rPr lang="en-US" dirty="0"/>
              <a:t>struggle to regain its identity. </a:t>
            </a:r>
          </a:p>
          <a:p>
            <a:pPr algn="just" rtl="0"/>
            <a:r>
              <a:rPr lang="en-US" dirty="0" smtClean="0"/>
              <a:t>It asserts that </a:t>
            </a:r>
            <a:r>
              <a:rPr lang="en-US" dirty="0"/>
              <a:t>inversion of the oppressive system when women adopt radical ideals to in their plight for </a:t>
            </a:r>
            <a:r>
              <a:rPr lang="en-US" dirty="0" smtClean="0"/>
              <a:t>emancipation </a:t>
            </a:r>
            <a:r>
              <a:rPr lang="en-US" dirty="0"/>
              <a:t>reestablishes the oppressive structure of binary oppositions that characterize </a:t>
            </a:r>
            <a:r>
              <a:rPr lang="en-US" dirty="0" smtClean="0"/>
              <a:t>colonial </a:t>
            </a:r>
            <a:r>
              <a:rPr lang="en-US" dirty="0"/>
              <a:t>society. </a:t>
            </a:r>
            <a:r>
              <a:rPr lang="en-US" dirty="0" smtClean="0"/>
              <a:t>It aims </a:t>
            </a:r>
            <a:r>
              <a:rPr lang="en-US" dirty="0"/>
              <a:t>to bring </a:t>
            </a:r>
            <a:r>
              <a:rPr lang="en-US" dirty="0" smtClean="0"/>
              <a:t>out the fact that the responsible </a:t>
            </a:r>
            <a:r>
              <a:rPr lang="en-US" dirty="0"/>
              <a:t>for the violent manifestations of gender roles is as a result of adopting Western </a:t>
            </a:r>
            <a:r>
              <a:rPr lang="en-US" dirty="0" smtClean="0"/>
              <a:t>feminist </a:t>
            </a:r>
            <a:r>
              <a:rPr lang="en-US" dirty="0"/>
              <a:t>consciousness which does not apply to the construction of a progressive gendered  </a:t>
            </a:r>
            <a:r>
              <a:rPr lang="en-US" dirty="0" smtClean="0"/>
              <a:t>.</a:t>
            </a:r>
            <a:endParaRPr lang="en-US" dirty="0"/>
          </a:p>
        </p:txBody>
      </p:sp>
    </p:spTree>
    <p:extLst>
      <p:ext uri="{BB962C8B-B14F-4D97-AF65-F5344CB8AC3E}">
        <p14:creationId xmlns:p14="http://schemas.microsoft.com/office/powerpoint/2010/main" val="32921391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6" y="600891"/>
            <a:ext cx="10657114" cy="992778"/>
          </a:xfrm>
        </p:spPr>
        <p:txBody>
          <a:bodyPr/>
          <a:lstStyle/>
          <a:p>
            <a:pPr algn="ctr" rtl="0"/>
            <a:r>
              <a:rPr lang="en-US" dirty="0" smtClean="0"/>
              <a:t>Nervous conditions / themes 7</a:t>
            </a:r>
            <a:endParaRPr lang="ar-IQ" dirty="0"/>
          </a:p>
        </p:txBody>
      </p:sp>
      <p:sp>
        <p:nvSpPr>
          <p:cNvPr id="3" name="Content Placeholder 2"/>
          <p:cNvSpPr>
            <a:spLocks noGrp="1"/>
          </p:cNvSpPr>
          <p:nvPr>
            <p:ph idx="1"/>
          </p:nvPr>
        </p:nvSpPr>
        <p:spPr/>
        <p:txBody>
          <a:bodyPr>
            <a:normAutofit lnSpcReduction="10000"/>
          </a:bodyPr>
          <a:lstStyle/>
          <a:p>
            <a:pPr algn="just" rtl="0"/>
            <a:r>
              <a:rPr lang="en-US" dirty="0">
                <a:solidFill>
                  <a:srgbClr val="FF0000"/>
                </a:solidFill>
              </a:rPr>
              <a:t>Gender Inequality</a:t>
            </a:r>
          </a:p>
          <a:p>
            <a:pPr algn="just" rtl="0"/>
            <a:r>
              <a:rPr lang="en-US" dirty="0" err="1"/>
              <a:t>Tambu</a:t>
            </a:r>
            <a:r>
              <a:rPr lang="en-US" dirty="0"/>
              <a:t> was born a girl and thus faces a fundamental disadvantage, since traditional African social practice dictates that the oldest male child is deemed the future head of the family. All of the family’s resources are poured into developing his abilities and preparing him to lead and provide for his clan. When </a:t>
            </a:r>
            <a:r>
              <a:rPr lang="en-US" dirty="0" err="1"/>
              <a:t>Nhamo</a:t>
            </a:r>
            <a:r>
              <a:rPr lang="en-US" dirty="0"/>
              <a:t> dies, the tragedy is all the more profound since no boy exists to take his place. </a:t>
            </a:r>
            <a:r>
              <a:rPr lang="en-US" dirty="0" err="1"/>
              <a:t>Tambu</a:t>
            </a:r>
            <a:r>
              <a:rPr lang="en-US" dirty="0"/>
              <a:t> steps into the role of future provider, yet she is saddled with the prejudices and limitations that shackled most African girls of her generation. Her fight for an education and a better life is compounded by her gender. Gender inequality and sexual discrimination form the backdrop of all of the female characters’ lives. In the novel, inequality is as infectious as disease, a crippling attitude that kills ambition, crushes women’s spirits, and discourages them from supporting and rallying future generations and other female relatives.</a:t>
            </a:r>
            <a:endParaRPr lang="ar-IQ" dirty="0"/>
          </a:p>
        </p:txBody>
      </p:sp>
    </p:spTree>
    <p:extLst>
      <p:ext uri="{BB962C8B-B14F-4D97-AF65-F5344CB8AC3E}">
        <p14:creationId xmlns:p14="http://schemas.microsoft.com/office/powerpoint/2010/main" val="31658345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65760"/>
            <a:ext cx="10820400" cy="966651"/>
          </a:xfrm>
        </p:spPr>
        <p:txBody>
          <a:bodyPr/>
          <a:lstStyle/>
          <a:p>
            <a:pPr algn="ctr" rtl="0"/>
            <a:r>
              <a:rPr lang="en-US" dirty="0"/>
              <a:t>Nervous conditions / </a:t>
            </a:r>
            <a:r>
              <a:rPr lang="en-US" dirty="0" smtClean="0"/>
              <a:t>themes 8</a:t>
            </a:r>
            <a:endParaRPr lang="ar-IQ" dirty="0"/>
          </a:p>
        </p:txBody>
      </p:sp>
      <p:sp>
        <p:nvSpPr>
          <p:cNvPr id="3" name="Content Placeholder 2"/>
          <p:cNvSpPr>
            <a:spLocks noGrp="1"/>
          </p:cNvSpPr>
          <p:nvPr>
            <p:ph idx="1"/>
          </p:nvPr>
        </p:nvSpPr>
        <p:spPr>
          <a:xfrm>
            <a:off x="574766" y="1423852"/>
            <a:ext cx="10931434" cy="4794834"/>
          </a:xfrm>
        </p:spPr>
        <p:txBody>
          <a:bodyPr>
            <a:normAutofit fontScale="92500"/>
          </a:bodyPr>
          <a:lstStyle/>
          <a:p>
            <a:pPr algn="just" rtl="0"/>
            <a:r>
              <a:rPr lang="en-US" dirty="0">
                <a:solidFill>
                  <a:srgbClr val="FF0000"/>
                </a:solidFill>
              </a:rPr>
              <a:t>The Influence of Colonialism</a:t>
            </a:r>
          </a:p>
          <a:p>
            <a:pPr algn="just" rtl="0"/>
            <a:endParaRPr lang="en-US" dirty="0"/>
          </a:p>
          <a:p>
            <a:pPr algn="just" rtl="0"/>
            <a:r>
              <a:rPr lang="en-US" dirty="0"/>
              <a:t>The essential action of the novel involves </a:t>
            </a:r>
            <a:r>
              <a:rPr lang="en-US" dirty="0" err="1"/>
              <a:t>Tambu’s</a:t>
            </a:r>
            <a:r>
              <a:rPr lang="en-US" dirty="0"/>
              <a:t> experiences in a Western-style educational setting, and the mission school both provides and represents privileged opportunity and enlightenment. Despite </a:t>
            </a:r>
            <a:r>
              <a:rPr lang="en-US" dirty="0" err="1"/>
              <a:t>Ma’Shingayi’s</a:t>
            </a:r>
            <a:r>
              <a:rPr lang="en-US" dirty="0"/>
              <a:t> strong objections, </a:t>
            </a:r>
            <a:r>
              <a:rPr lang="en-US" dirty="0" err="1"/>
              <a:t>Tambu</a:t>
            </a:r>
            <a:r>
              <a:rPr lang="en-US" dirty="0"/>
              <a:t> knows the only hope she has of lifting her family out of poverty lies in education. However, the mission school poses threats, as well: Western institutions and systems of thought may cruelly and irreversibly alter native Africans who are subjected to them. </a:t>
            </a:r>
            <a:r>
              <a:rPr lang="en-US" dirty="0" err="1"/>
              <a:t>Nyasha</a:t>
            </a:r>
            <a:r>
              <a:rPr lang="en-US" dirty="0"/>
              <a:t>, who has seen firsthand the effect of being immersed in a foreign culture, grows suspicious of an unquestioning acceptance of colonialism’s benefits. She fears that the dominating culture may eventually stifle, limit, or eliminate the long-established native culture of Rhodesia—in other words, she fears that colonialism may force assimilation. The characters’ lives are already entrenched in a national identity that reflects a synthesis of African and colonialist elements. The characters’ struggle to confront and integrate the various social and political influences that shape their lives forms the backbone and central conflict of Nervous Conditions.</a:t>
            </a:r>
            <a:endParaRPr lang="ar-IQ" dirty="0"/>
          </a:p>
        </p:txBody>
      </p:sp>
    </p:spTree>
    <p:extLst>
      <p:ext uri="{BB962C8B-B14F-4D97-AF65-F5344CB8AC3E}">
        <p14:creationId xmlns:p14="http://schemas.microsoft.com/office/powerpoint/2010/main" val="9612547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5577"/>
            <a:ext cx="10820400" cy="1058092"/>
          </a:xfrm>
        </p:spPr>
        <p:txBody>
          <a:bodyPr/>
          <a:lstStyle/>
          <a:p>
            <a:pPr algn="ctr" rtl="0"/>
            <a:r>
              <a:rPr lang="en-US" dirty="0"/>
              <a:t>Nervous conditions / </a:t>
            </a:r>
            <a:r>
              <a:rPr lang="en-US" dirty="0" smtClean="0"/>
              <a:t>themes 9</a:t>
            </a:r>
            <a:endParaRPr lang="ar-IQ" dirty="0"/>
          </a:p>
        </p:txBody>
      </p:sp>
      <p:sp>
        <p:nvSpPr>
          <p:cNvPr id="3" name="Content Placeholder 2"/>
          <p:cNvSpPr>
            <a:spLocks noGrp="1"/>
          </p:cNvSpPr>
          <p:nvPr>
            <p:ph idx="1"/>
          </p:nvPr>
        </p:nvSpPr>
        <p:spPr>
          <a:xfrm>
            <a:off x="561703" y="1593670"/>
            <a:ext cx="10944497" cy="4625016"/>
          </a:xfrm>
        </p:spPr>
        <p:txBody>
          <a:bodyPr/>
          <a:lstStyle/>
          <a:p>
            <a:pPr algn="just" rtl="0"/>
            <a:r>
              <a:rPr lang="en-US" dirty="0">
                <a:solidFill>
                  <a:srgbClr val="FF0000"/>
                </a:solidFill>
              </a:rPr>
              <a:t>Tradition vs. Progress</a:t>
            </a:r>
          </a:p>
          <a:p>
            <a:pPr algn="just" rtl="0"/>
            <a:r>
              <a:rPr lang="en-US" dirty="0"/>
              <a:t>Underpinning Nervous Conditions are conflicts between those characters who endorse traditional ways and those who look to Western or so-called “modern” answers to problems they face. </a:t>
            </a:r>
            <a:r>
              <a:rPr lang="en-US" dirty="0" err="1"/>
              <a:t>Dangarembga</a:t>
            </a:r>
            <a:r>
              <a:rPr lang="en-US" dirty="0"/>
              <a:t> remains noncommittal in her portrayal of the divergent belief systems of </a:t>
            </a:r>
            <a:r>
              <a:rPr lang="en-US" dirty="0" err="1"/>
              <a:t>Babamukuru</a:t>
            </a:r>
            <a:r>
              <a:rPr lang="en-US" dirty="0"/>
              <a:t> and his brother Jeremiah, and she shows both men behaving rather irrationally. Jeremiah foolishly endorses a shaman’s ritual cleansing of the homestead, while </a:t>
            </a:r>
            <a:r>
              <a:rPr lang="en-US" dirty="0" err="1"/>
              <a:t>Babamukuru’s</a:t>
            </a:r>
            <a:r>
              <a:rPr lang="en-US" dirty="0"/>
              <a:t> belief in a Christian ceremony seems to be rooted in his rigid and unyielding confidence that he is always right. As </a:t>
            </a:r>
            <a:r>
              <a:rPr lang="en-US" dirty="0" err="1"/>
              <a:t>Tambu</a:t>
            </a:r>
            <a:r>
              <a:rPr lang="en-US" dirty="0"/>
              <a:t> becomes more fixed and established in her life at the mission school, she begins to embrace attitudes and beliefs different from those of her parents and her traditional upbringing. </a:t>
            </a:r>
            <a:r>
              <a:rPr lang="en-US" dirty="0" err="1"/>
              <a:t>Nyasha</a:t>
            </a:r>
            <a:r>
              <a:rPr lang="en-US" dirty="0"/>
              <a:t>, ever the voice of reasonable dissent, warns </a:t>
            </a:r>
            <a:r>
              <a:rPr lang="en-US" dirty="0" err="1"/>
              <a:t>Tambu</a:t>
            </a:r>
            <a:r>
              <a:rPr lang="en-US" dirty="0"/>
              <a:t> that a wholesale acceptance of supposedly progressive ideas represents a dangerous departure and too radical of a break with the past.</a:t>
            </a:r>
            <a:endParaRPr lang="ar-IQ" dirty="0"/>
          </a:p>
        </p:txBody>
      </p:sp>
    </p:spTree>
    <p:extLst>
      <p:ext uri="{BB962C8B-B14F-4D97-AF65-F5344CB8AC3E}">
        <p14:creationId xmlns:p14="http://schemas.microsoft.com/office/powerpoint/2010/main" val="34671709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304</TotalTime>
  <Words>1623</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Times New Roman</vt:lpstr>
      <vt:lpstr>Vapor Trail</vt:lpstr>
      <vt:lpstr>Postcolonial literature1</vt:lpstr>
      <vt:lpstr>Postcolonial literature 2</vt:lpstr>
      <vt:lpstr>Postcolonial literature 3</vt:lpstr>
      <vt:lpstr>Tsitsi dangarembaga’s Nervous Conditions 4</vt:lpstr>
      <vt:lpstr>Tsitsi dangarembaga’s Nervous Conditions 5</vt:lpstr>
      <vt:lpstr>Tsitsi dangarembaga’s Nervous Conditions 6</vt:lpstr>
      <vt:lpstr>Nervous conditions / themes 7</vt:lpstr>
      <vt:lpstr>Nervous conditions / themes 8</vt:lpstr>
      <vt:lpstr>Nervous conditions / themes 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1950s African culture</dc:title>
  <dc:creator>Windows User</dc:creator>
  <cp:lastModifiedBy>Windows User</cp:lastModifiedBy>
  <cp:revision>32</cp:revision>
  <dcterms:created xsi:type="dcterms:W3CDTF">2018-10-06T14:08:58Z</dcterms:created>
  <dcterms:modified xsi:type="dcterms:W3CDTF">2018-10-06T19:42:11Z</dcterms:modified>
</cp:coreProperties>
</file>